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5" r:id="rId2"/>
  </p:sldMasterIdLst>
  <p:notesMasterIdLst>
    <p:notesMasterId r:id="rId32"/>
  </p:notesMasterIdLst>
  <p:sldIdLst>
    <p:sldId id="287" r:id="rId3"/>
    <p:sldId id="289" r:id="rId4"/>
    <p:sldId id="256" r:id="rId5"/>
    <p:sldId id="257" r:id="rId6"/>
    <p:sldId id="258" r:id="rId7"/>
    <p:sldId id="259" r:id="rId8"/>
    <p:sldId id="260" r:id="rId9"/>
    <p:sldId id="261" r:id="rId10"/>
    <p:sldId id="29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91" r:id="rId20"/>
    <p:sldId id="271" r:id="rId21"/>
    <p:sldId id="293" r:id="rId22"/>
    <p:sldId id="272" r:id="rId23"/>
    <p:sldId id="292" r:id="rId24"/>
    <p:sldId id="273" r:id="rId25"/>
    <p:sldId id="274" r:id="rId26"/>
    <p:sldId id="275" r:id="rId27"/>
    <p:sldId id="276" r:id="rId28"/>
    <p:sldId id="277" r:id="rId29"/>
    <p:sldId id="294" r:id="rId30"/>
    <p:sldId id="288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xndRjiRzGiQ+7mSeKqLdF7m+u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cba77d2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cba77d2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d129796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d129796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bcba77d2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bcba77d2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cba77d2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cba77d2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bcba77d2a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bcba77d2a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d12979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bd12979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bd129796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bd129796c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bd129796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bd129796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bd129796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bd129796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d12979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d129796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bd129796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bd129796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bd129796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bd129796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cba77d2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cba77d2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cba77d2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bcba77d2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ba77d2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ba77d2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cba77d2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cba77d2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cba77d2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cba77d2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bcba77d2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bcba77d2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white">
  <p:cSld name="Title and Content whit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body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■"/>
              <a:defRPr>
                <a:solidFill>
                  <a:srgbClr val="3F3F3F"/>
                </a:solidFill>
              </a:defRPr>
            </a:lvl1pPr>
            <a:lvl2pPr marL="914400" lvl="1" indent="-3352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🞐"/>
              <a:defRPr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/>
          <p:nvPr/>
        </p:nvSpPr>
        <p:spPr>
          <a:xfrm>
            <a:off x="0" y="581746"/>
            <a:ext cx="12192000" cy="5943598"/>
          </a:xfrm>
          <a:prstGeom prst="rect">
            <a:avLst/>
          </a:prstGeom>
          <a:gradFill>
            <a:gsLst>
              <a:gs pos="0">
                <a:srgbClr val="114C69">
                  <a:alpha val="69803"/>
                </a:srgbClr>
              </a:gs>
              <a:gs pos="33000">
                <a:srgbClr val="135474">
                  <a:alpha val="78823"/>
                </a:srgbClr>
              </a:gs>
              <a:gs pos="70000">
                <a:srgbClr val="145C7E">
                  <a:alpha val="6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■"/>
              <a:defRPr sz="3200">
                <a:solidFill>
                  <a:srgbClr val="3F3F3F"/>
                </a:solidFill>
              </a:defRPr>
            </a:lvl1pPr>
            <a:lvl2pPr marL="914400" lvl="1" indent="-35306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60"/>
              <a:buChar char="🞐"/>
              <a:defRPr sz="2800">
                <a:solidFill>
                  <a:srgbClr val="3F3F3F"/>
                </a:solidFill>
              </a:defRPr>
            </a:lvl2pPr>
            <a:lvl3pPr marL="1371600" lvl="2" indent="-3200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40"/>
              <a:buChar char="●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body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>
            <a:spLocks noGrp="1"/>
          </p:cNvSpPr>
          <p:nvPr>
            <p:ph type="pic" idx="2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>
            <a:spLocks noGrp="1"/>
          </p:cNvSpPr>
          <p:nvPr>
            <p:ph type="body" idx="1"/>
          </p:nvPr>
        </p:nvSpPr>
        <p:spPr>
          <a:xfrm rot="5400000">
            <a:off x="3351472" y="-2196777"/>
            <a:ext cx="5490914" cy="1166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🞐"/>
              <a:defRPr/>
            </a:lvl2pPr>
            <a:lvl3pPr marL="1371600" lvl="2" indent="-2971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8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589883" y="27044"/>
            <a:ext cx="9962641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■"/>
              <a:defRPr>
                <a:solidFill>
                  <a:srgbClr val="3F3F3F"/>
                </a:solidFill>
              </a:defRPr>
            </a:lvl1pPr>
            <a:lvl2pPr marL="914400" lvl="1" indent="-3352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🞐"/>
              <a:defRPr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bd129796c_1_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65" name="Google Shape;65;g5bd129796c_1_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1000"/>
              </a:spcBef>
              <a:spcAft>
                <a:spcPts val="0"/>
              </a:spcAft>
              <a:buSzPts val="1900"/>
              <a:buChar char="■"/>
              <a:defRPr sz="1900"/>
            </a:lvl1pPr>
            <a:lvl2pPr marL="914400" lvl="1" indent="-349250">
              <a:spcBef>
                <a:spcPts val="500"/>
              </a:spcBef>
              <a:spcAft>
                <a:spcPts val="0"/>
              </a:spcAft>
              <a:buSzPts val="1900"/>
              <a:buChar char="🞐"/>
              <a:defRPr sz="1900"/>
            </a:lvl2pPr>
            <a:lvl3pPr marL="1371600" lvl="2" indent="-349250">
              <a:spcBef>
                <a:spcPts val="500"/>
              </a:spcBef>
              <a:spcAft>
                <a:spcPts val="0"/>
              </a:spcAft>
              <a:buSzPts val="1900"/>
              <a:buChar char="●"/>
              <a:defRPr sz="1900"/>
            </a:lvl3pPr>
            <a:lvl4pPr marL="1828800" lvl="3" indent="-34925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4pPr>
            <a:lvl5pPr marL="2286000" lvl="4" indent="-34925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5pPr>
            <a:lvl6pPr marL="2743200" lvl="5" indent="-34925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6pPr>
            <a:lvl7pPr marL="3200400" lvl="6" indent="-34925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7pPr>
            <a:lvl8pPr marL="3657600" lvl="7" indent="-34925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8pPr>
            <a:lvl9pPr marL="4114800" lvl="8" indent="-349250"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9pPr>
          </a:lstStyle>
          <a:p>
            <a:endParaRPr/>
          </a:p>
        </p:txBody>
      </p:sp>
      <p:sp>
        <p:nvSpPr>
          <p:cNvPr id="66" name="Google Shape;66;g5bd129796c_1_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43" y="1941632"/>
            <a:ext cx="9144000" cy="1377107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2" y="326069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36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79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9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8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7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01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135474">
                  <a:alpha val="79000"/>
                </a:srgbClr>
              </a:gs>
              <a:gs pos="70000">
                <a:srgbClr val="145C7E">
                  <a:alpha val="60000"/>
                </a:srgbClr>
              </a:gs>
              <a:gs pos="0">
                <a:srgbClr val="114C69">
                  <a:alpha val="70000"/>
                </a:srgbClr>
              </a:gs>
              <a:gs pos="100000">
                <a:srgbClr val="114C69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7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35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40" y="987511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/>
              <a:t>Click icon to add picture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261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30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8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436"/>
            <a:ext cx="2743200" cy="365125"/>
          </a:xfrm>
          <a:prstGeom prst="rect">
            <a:avLst/>
          </a:prstGeom>
        </p:spPr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■"/>
              <a:defRPr>
                <a:solidFill>
                  <a:srgbClr val="3F3F3F"/>
                </a:solidFill>
              </a:defRPr>
            </a:lvl1pPr>
            <a:lvl2pPr marL="914400" lvl="1" indent="-3352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🞐"/>
              <a:defRPr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831850" y="170982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831850" y="458954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262801" y="889201"/>
            <a:ext cx="5617177" cy="534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■"/>
              <a:defRPr>
                <a:solidFill>
                  <a:srgbClr val="3F3F3F"/>
                </a:solidFill>
              </a:defRPr>
            </a:lvl1pPr>
            <a:lvl2pPr marL="914400" lvl="1" indent="-3352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🞐"/>
              <a:defRPr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2"/>
          </p:nvPr>
        </p:nvSpPr>
        <p:spPr>
          <a:xfrm>
            <a:off x="6096001" y="896364"/>
            <a:ext cx="5617177" cy="534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■"/>
              <a:defRPr>
                <a:solidFill>
                  <a:srgbClr val="3F3F3F"/>
                </a:solidFill>
              </a:defRPr>
            </a:lvl1pPr>
            <a:lvl2pPr marL="914400" lvl="1" indent="-3352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🞐"/>
              <a:defRPr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741871" y="429758"/>
            <a:ext cx="9962641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695400" y="365129"/>
            <a:ext cx="10515600" cy="75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8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■"/>
              <a:defRPr>
                <a:solidFill>
                  <a:srgbClr val="3F3F3F"/>
                </a:solidFill>
              </a:defRPr>
            </a:lvl1pPr>
            <a:lvl2pPr marL="914400" lvl="1" indent="-3352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🞐"/>
              <a:defRPr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8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■"/>
              <a:defRPr>
                <a:solidFill>
                  <a:srgbClr val="3F3F3F"/>
                </a:solidFill>
              </a:defRPr>
            </a:lvl1pPr>
            <a:lvl2pPr marL="914400" lvl="1" indent="-33528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80"/>
              <a:buChar char="🞐"/>
              <a:defRPr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114679" y="260648"/>
            <a:ext cx="9962641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300"/>
              <a:buFont typeface="Open Sans"/>
              <a:buNone/>
              <a:defRPr>
                <a:solidFill>
                  <a:srgbClr val="2E75B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300"/>
              <a:buFont typeface="Open Sans"/>
              <a:buNone/>
              <a:defRPr>
                <a:solidFill>
                  <a:srgbClr val="2E75B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/>
          <p:nvPr/>
        </p:nvSpPr>
        <p:spPr>
          <a:xfrm>
            <a:off x="3575720" y="1124744"/>
            <a:ext cx="8208912" cy="5544616"/>
          </a:xfrm>
          <a:prstGeom prst="roundRect">
            <a:avLst>
              <a:gd name="adj" fmla="val 2988"/>
            </a:avLst>
          </a:prstGeom>
          <a:gradFill>
            <a:gsLst>
              <a:gs pos="0">
                <a:srgbClr val="757070">
                  <a:alpha val="13725"/>
                </a:srgbClr>
              </a:gs>
              <a:gs pos="100000">
                <a:srgbClr val="3F3F3F">
                  <a:alpha val="1764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589883" y="429758"/>
            <a:ext cx="9962641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300"/>
              <a:buFont typeface="Open Sans"/>
              <a:buNone/>
              <a:defRPr>
                <a:solidFill>
                  <a:srgbClr val="2E75B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1" y="-2891"/>
            <a:ext cx="12193859" cy="54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839416" y="476672"/>
            <a:ext cx="10526001" cy="3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300"/>
              <a:buFont typeface="Open Sans"/>
              <a:buNone/>
              <a:defRPr sz="2300" b="1" i="0" u="none" strike="noStrike" cap="none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6"/>
          <p:cNvSpPr txBox="1"/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6"/>
          <p:cNvSpPr txBox="1">
            <a:spLocks noGrp="1"/>
          </p:cNvSpPr>
          <p:nvPr>
            <p:ph type="body" idx="1"/>
          </p:nvPr>
        </p:nvSpPr>
        <p:spPr>
          <a:xfrm>
            <a:off x="344612" y="1010164"/>
            <a:ext cx="11440073" cy="501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■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🞐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/>
          <p:nvPr/>
        </p:nvSpPr>
        <p:spPr>
          <a:xfrm>
            <a:off x="10848528" y="555940"/>
            <a:ext cx="316835" cy="297554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6"/>
          <p:cNvSpPr/>
          <p:nvPr/>
        </p:nvSpPr>
        <p:spPr>
          <a:xfrm>
            <a:off x="11004286" y="555940"/>
            <a:ext cx="316835" cy="297554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6"/>
          <p:cNvSpPr/>
          <p:nvPr/>
        </p:nvSpPr>
        <p:spPr>
          <a:xfrm>
            <a:off x="11166036" y="555940"/>
            <a:ext cx="316835" cy="297554"/>
          </a:xfrm>
          <a:prstGeom prst="chevron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6"/>
          <p:cNvSpPr txBox="1"/>
          <p:nvPr/>
        </p:nvSpPr>
        <p:spPr>
          <a:xfrm>
            <a:off x="9487802" y="6582544"/>
            <a:ext cx="29449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Copyright @ BJIT Group. All Rights Reserved</a:t>
            </a:r>
            <a:endParaRPr sz="9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14;p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977147" y="6409804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/>
          <p:nvPr/>
        </p:nvSpPr>
        <p:spPr>
          <a:xfrm rot="10800000" flipH="1">
            <a:off x="821314" y="906868"/>
            <a:ext cx="1103532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B1D0C5-079E-49C7-B7AA-6B60998B5AD2}"/>
              </a:ext>
            </a:extLst>
          </p:cNvPr>
          <p:cNvSpPr/>
          <p:nvPr/>
        </p:nvSpPr>
        <p:spPr>
          <a:xfrm>
            <a:off x="-1860" y="0"/>
            <a:ext cx="1219386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ate Placeholder 3"/>
          <p:cNvSpPr txBox="1">
            <a:spLocks/>
          </p:cNvSpPr>
          <p:nvPr/>
        </p:nvSpPr>
        <p:spPr>
          <a:xfrm>
            <a:off x="-1860" y="6517844"/>
            <a:ext cx="12193861" cy="350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704512" y="6453336"/>
            <a:ext cx="1152128" cy="262805"/>
          </a:xfrm>
          <a:prstGeom prst="roundRect">
            <a:avLst/>
          </a:prstGeom>
          <a:solidFill>
            <a:srgbClr val="C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</a:t>
            </a:r>
            <a:endParaRPr kumimoji="1" lang="ja-JP" altLang="en-US" sz="1000" b="1" dirty="0">
              <a:latin typeface="Open Sans" panose="020B0606030504020204" pitchFamily="34" charset="0"/>
              <a:ea typeface="Adobe Gothic Std B" panose="020B0800000000000000" pitchFamily="34" charset="-128"/>
              <a:cs typeface="Open Sans" panose="020B0606030504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91657" y="6461627"/>
            <a:ext cx="2944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  <a:r>
              <a:rPr kumimoji="1" lang="en-US" altLang="ja-JP" sz="9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BJIT Group. All Rights Reserved</a:t>
            </a:r>
            <a:endParaRPr kumimoji="1" lang="ja-JP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9536" y="6150487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Joint Venture of Japan &amp; Bangladesh</a:t>
            </a:r>
          </a:p>
          <a:p>
            <a:pPr algn="l"/>
            <a:r>
              <a:rPr lang="en-US" sz="1000" kern="2000" spc="3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www.bjitgroup.com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031724"/>
            <a:ext cx="1872208" cy="63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8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oogle.com/url?sa=i&amp;rct=j&amp;q=&amp;esrc=s&amp;source=images&amp;cd=&amp;cad=rja&amp;uact=8&amp;ved=2ahUKEwj_iLreiOPiAhVVWisKHZofD2IQjRx6BAgBEAU&amp;url=%2Furl%3Fsa%3Di%26rct%3Dj%26q%3D%26esrc%3Ds%26source%3Dimages%26cd%3D%26ved%3D%26url%3Dhttps%253A%252F%252Ftowardsdatascience.com%252Fa-road-map-for-deep-learning-b9aee0b2919f%26psig%3DAOvVaw2DeyA3PSkMe37J0u5Fcjfx%26ust%3D1560398786688193&amp;psig=AOvVaw2DeyA3PSkMe37J0u5Fcjfx&amp;ust=156039878668819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dnuggets.com/2018/12/nlp-imagenet-moment.html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medium.com/@ashok.tankala/build-the-mnist-model-with-your-own-handwritten-digits-using-tensorflow-keras-and-python-f8ec9f871fd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max.com/blog/?p=907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wardsdatascience.com/understanding-auc-roc-curve-68b2303cc9c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anslate.google.com/translate_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greyatom/introduction-to-natural-language-processing-78baac3c602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pr.org/sections/alltechconsidered/2016/02/23/467836500/should-self-driving-cars-have-drivers-ready-to-take-ov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hatbotslife.com/the-best-tutorials-to-learn-skills-development-for-amazon-alexa-6df1a5fe908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chcrunch.com/2017/12/19/facebook-facial-recognition-photo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bc.ca/news/technology/alphago-ai-lee-sedol-1-of-5-1.348302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F79B330-DC7E-466E-9D99-2BBF1BBB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790" y="2336475"/>
            <a:ext cx="7200314" cy="933096"/>
          </a:xfrm>
        </p:spPr>
        <p:txBody>
          <a:bodyPr/>
          <a:lstStyle/>
          <a:p>
            <a:r>
              <a:rPr lang="en-US" dirty="0"/>
              <a:t>Deep Learning Training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C1A73E-7555-4D51-B1D4-812718CBA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6897" y="3429000"/>
            <a:ext cx="4978206" cy="615497"/>
          </a:xfrm>
        </p:spPr>
        <p:txBody>
          <a:bodyPr/>
          <a:lstStyle/>
          <a:p>
            <a:r>
              <a:rPr lang="en-US" dirty="0"/>
              <a:t>Lecture 1: Deep Learning Introduction</a:t>
            </a:r>
          </a:p>
        </p:txBody>
      </p:sp>
    </p:spTree>
    <p:extLst>
      <p:ext uri="{BB962C8B-B14F-4D97-AF65-F5344CB8AC3E}">
        <p14:creationId xmlns:p14="http://schemas.microsoft.com/office/powerpoint/2010/main" val="21919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cba77d2a_0_1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vs ML vs DL</a:t>
            </a:r>
            <a:endParaRPr/>
          </a:p>
        </p:txBody>
      </p:sp>
      <p:pic>
        <p:nvPicPr>
          <p:cNvPr id="121" name="Google Shape;121;g5bcba77d2a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075" y="890425"/>
            <a:ext cx="6165100" cy="48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5bcba77d2a_0_167"/>
          <p:cNvSpPr txBox="1"/>
          <p:nvPr/>
        </p:nvSpPr>
        <p:spPr>
          <a:xfrm>
            <a:off x="2371800" y="5975475"/>
            <a:ext cx="74097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300"/>
              <a:buFont typeface="Open Sans"/>
              <a:buNone/>
            </a:pPr>
            <a:r>
              <a:rPr lang="en-US"/>
              <a:t>Why Deep Learning</a:t>
            </a:r>
            <a:endParaRPr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9BD3F33-7C2C-4B1D-B1E0-558BA6CD2310}"/>
              </a:ext>
            </a:extLst>
          </p:cNvPr>
          <p:cNvSpPr txBox="1">
            <a:spLocks/>
          </p:cNvSpPr>
          <p:nvPr/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5B9BD5"/>
              </a:buClr>
              <a:defRPr/>
            </a:pPr>
            <a:r>
              <a:rPr kumimoji="1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Representation Learning</a:t>
            </a:r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defRPr/>
            </a:pPr>
            <a:r>
              <a:rPr kumimoji="1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Hierarchical Representation</a:t>
            </a:r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defRPr/>
            </a:pPr>
            <a:r>
              <a:rPr kumimoji="1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No need of domain expertise</a:t>
            </a:r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defRPr/>
            </a:pPr>
            <a:r>
              <a:rPr kumimoji="1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Increasing amount of data</a:t>
            </a:r>
          </a:p>
          <a:p>
            <a:pPr marL="457200" indent="-457200">
              <a:lnSpc>
                <a:spcPct val="150000"/>
              </a:lnSpc>
              <a:buClr>
                <a:srgbClr val="5B9BD5"/>
              </a:buClr>
              <a:defRPr/>
            </a:pPr>
            <a:r>
              <a:rPr kumimoji="1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Computational Power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cba77d2a_0_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Representation Learning</a:t>
            </a:r>
            <a:endParaRPr/>
          </a:p>
        </p:txBody>
      </p:sp>
      <p:pic>
        <p:nvPicPr>
          <p:cNvPr id="135" name="Google Shape;135;g5bcba77d2a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25" y="1145250"/>
            <a:ext cx="8920349" cy="38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5bcba77d2a_0_175"/>
          <p:cNvSpPr txBox="1"/>
          <p:nvPr/>
        </p:nvSpPr>
        <p:spPr>
          <a:xfrm>
            <a:off x="986125" y="1297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d129796c_0_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Hierarchical Feature Representation </a:t>
            </a:r>
            <a:endParaRPr/>
          </a:p>
        </p:txBody>
      </p:sp>
      <p:pic>
        <p:nvPicPr>
          <p:cNvPr id="143" name="Google Shape;143;g5bd129796c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650" y="908850"/>
            <a:ext cx="10270374" cy="47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5bd129796c_0_181"/>
          <p:cNvSpPr txBox="1"/>
          <p:nvPr/>
        </p:nvSpPr>
        <p:spPr>
          <a:xfrm>
            <a:off x="1656800" y="5742050"/>
            <a:ext cx="83046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Hierarchical representaion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bcba77d2a_0_18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ct val="100000"/>
            </a:pPr>
            <a:r>
              <a:rPr lang="en-US" dirty="0"/>
              <a:t>End to end learning</a:t>
            </a:r>
          </a:p>
          <a:p>
            <a:pPr indent="-457200">
              <a:spcBef>
                <a:spcPts val="0"/>
              </a:spcBef>
              <a:buSzPct val="100000"/>
            </a:pPr>
            <a:r>
              <a:rPr lang="en-US" dirty="0"/>
              <a:t>Same building blocks for different tasks</a:t>
            </a:r>
            <a:endParaRPr dirty="0"/>
          </a:p>
        </p:txBody>
      </p:sp>
      <p:sp>
        <p:nvSpPr>
          <p:cNvPr id="150" name="Google Shape;150;g5bcba77d2a_0_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need of Domain expertise</a:t>
            </a:r>
            <a:endParaRPr/>
          </a:p>
        </p:txBody>
      </p:sp>
      <p:pic>
        <p:nvPicPr>
          <p:cNvPr id="151" name="Google Shape;151;g5bcba77d2a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731" y="2410793"/>
            <a:ext cx="6403675" cy="32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cba77d2a_0_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Increasing amount of data</a:t>
            </a:r>
            <a:endParaRPr/>
          </a:p>
        </p:txBody>
      </p:sp>
      <p:pic>
        <p:nvPicPr>
          <p:cNvPr id="158" name="Google Shape;158;g5bcba77d2a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975" y="1289763"/>
            <a:ext cx="706755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5bcba77d2a_0_189"/>
          <p:cNvSpPr txBox="1"/>
          <p:nvPr/>
        </p:nvSpPr>
        <p:spPr>
          <a:xfrm>
            <a:off x="4155225" y="5090250"/>
            <a:ext cx="26292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Time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5bcba77d2a_0_189"/>
          <p:cNvSpPr txBox="1"/>
          <p:nvPr/>
        </p:nvSpPr>
        <p:spPr>
          <a:xfrm rot="-5400000">
            <a:off x="-24300" y="2579825"/>
            <a:ext cx="3750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Dataset Size (number of examples)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F2082-F53F-4BCF-9ADE-17941B233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6" name="Google Shape;166;g5bcba77d2a_0_1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Increasing amount of data</a:t>
            </a:r>
            <a:endParaRPr/>
          </a:p>
        </p:txBody>
      </p:sp>
      <p:pic>
        <p:nvPicPr>
          <p:cNvPr id="167" name="Google Shape;167;g5bcba77d2a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63" y="908850"/>
            <a:ext cx="4714875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5bcba77d2a_0_197"/>
          <p:cNvSpPr txBox="1"/>
          <p:nvPr/>
        </p:nvSpPr>
        <p:spPr>
          <a:xfrm>
            <a:off x="307350" y="5788650"/>
            <a:ext cx="46788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MNIST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5bcba77d2a_0_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700" y="890425"/>
            <a:ext cx="6676550" cy="470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5bcba77d2a_0_197"/>
          <p:cNvSpPr txBox="1"/>
          <p:nvPr/>
        </p:nvSpPr>
        <p:spPr>
          <a:xfrm>
            <a:off x="5276375" y="5747275"/>
            <a:ext cx="6522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IMAGENT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51EA54-903A-4C79-A94A-8882FEF5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300"/>
              <a:buFont typeface="Open Sans"/>
              <a:buNone/>
            </a:pPr>
            <a:r>
              <a:rPr lang="en-US" dirty="0"/>
              <a:t>Increased Computational Power</a:t>
            </a:r>
            <a:endParaRPr dirty="0"/>
          </a:p>
        </p:txBody>
      </p:sp>
      <p:pic>
        <p:nvPicPr>
          <p:cNvPr id="183" name="Google Shape;18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75" y="890425"/>
            <a:ext cx="5797575" cy="50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/>
        </p:nvSpPr>
        <p:spPr>
          <a:xfrm>
            <a:off x="392750" y="5959400"/>
            <a:ext cx="14514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 txBox="1"/>
          <p:nvPr/>
        </p:nvSpPr>
        <p:spPr>
          <a:xfrm>
            <a:off x="290275" y="5925250"/>
            <a:ext cx="5669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GPU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6300900" y="1007450"/>
            <a:ext cx="5327700" cy="47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E75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E75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2E75B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Font typeface="Open Sans"/>
              <a:buChar char="❏"/>
            </a:pPr>
            <a:r>
              <a:rPr lang="en-US" sz="1800" b="1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Deep learning models are implemented with highly optimized matrix multiplication routines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Font typeface="Open Sans"/>
              <a:buChar char="❏"/>
            </a:pPr>
            <a:r>
              <a:rPr lang="en-US" sz="1800" b="1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GPU are inherently much better at performing matrix multiplication parallelly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3EB48B-FCC4-47C4-B1AF-876DD6DA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B8B332F-0D88-4BB9-86A1-B1873E8E8434}"/>
              </a:ext>
            </a:extLst>
          </p:cNvPr>
          <p:cNvSpPr txBox="1">
            <a:spLocks/>
          </p:cNvSpPr>
          <p:nvPr/>
        </p:nvSpPr>
        <p:spPr>
          <a:xfrm>
            <a:off x="264281" y="890414"/>
            <a:ext cx="11665296" cy="549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5B9BD5"/>
              </a:buClr>
            </a:pPr>
            <a:r>
              <a:rPr kumimoji="1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Example: An instance of data</a:t>
            </a:r>
          </a:p>
          <a:p>
            <a:pPr marL="914400" lvl="1" indent="-457200">
              <a:buClr>
                <a:srgbClr val="5B9BD5"/>
              </a:buClr>
            </a:pP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Labeled: The correct output of data is given (Digits image and their value)</a:t>
            </a:r>
          </a:p>
          <a:p>
            <a:pPr marL="914400" lvl="1" indent="-457200">
              <a:buClr>
                <a:srgbClr val="5B9BD5"/>
              </a:buClr>
            </a:pPr>
            <a:r>
              <a:rPr kumimoji="1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Unlabeled: Correct output not provided (News article without category)</a:t>
            </a:r>
          </a:p>
          <a:p>
            <a:pPr marL="457200" indent="-457200">
              <a:buClr>
                <a:srgbClr val="5B9BD5"/>
              </a:buClr>
            </a:pP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Dataset: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Collection of examples</a:t>
            </a:r>
            <a:endParaRPr kumimoji="1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457200" indent="-457200">
              <a:buClr>
                <a:srgbClr val="5B9BD5"/>
              </a:buClr>
            </a:pP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Feature: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Input variable used for training, after data has been processed for training</a:t>
            </a:r>
          </a:p>
          <a:p>
            <a:pPr marL="914400" lvl="1" indent="-457200">
              <a:buClr>
                <a:srgbClr val="5B9BD5"/>
              </a:buClr>
            </a:pPr>
            <a:r>
              <a:rPr kumimoji="1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Spam detector: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texts, sender email, time, word repetition etc.</a:t>
            </a:r>
          </a:p>
          <a:p>
            <a:pPr marL="914400" lvl="1" indent="-457200">
              <a:buClr>
                <a:srgbClr val="5B9BD5"/>
              </a:buClr>
            </a:pP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Image classification: Raw image pixel</a:t>
            </a:r>
          </a:p>
          <a:p>
            <a:pPr marL="457200" indent="-457200">
              <a:buClr>
                <a:srgbClr val="5B9BD5"/>
              </a:buClr>
            </a:pPr>
            <a:r>
              <a:rPr lang="en-US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Model: 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Representation of what an ML system has learned from training data. Two phases</a:t>
            </a:r>
          </a:p>
          <a:p>
            <a:pPr marL="914400" lvl="1" indent="-457200">
              <a:buClr>
                <a:srgbClr val="5B9BD5"/>
              </a:buClr>
            </a:pP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Training: Learning the model</a:t>
            </a:r>
          </a:p>
          <a:p>
            <a:pPr marL="914400" lvl="1" indent="-457200">
              <a:buClr>
                <a:srgbClr val="5B9BD5"/>
              </a:buClr>
            </a:pP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Inference: Apply the model on unseen data</a:t>
            </a:r>
          </a:p>
          <a:p>
            <a:pPr marL="800100" lvl="1" indent="-342900">
              <a:buClr>
                <a:srgbClr val="5B9BD5"/>
              </a:buClr>
            </a:pPr>
            <a:endParaRPr 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04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bd129796c_1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and Label</a:t>
            </a:r>
            <a:endParaRPr dirty="0"/>
          </a:p>
        </p:txBody>
      </p:sp>
      <p:pic>
        <p:nvPicPr>
          <p:cNvPr id="193" name="Google Shape;193;g5bd129796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844933"/>
            <a:ext cx="11360801" cy="25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5bd129796c_1_0"/>
          <p:cNvSpPr/>
          <p:nvPr/>
        </p:nvSpPr>
        <p:spPr>
          <a:xfrm rot="5400000">
            <a:off x="10276767" y="2210400"/>
            <a:ext cx="921200" cy="5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bd129796c_1_0"/>
          <p:cNvSpPr/>
          <p:nvPr/>
        </p:nvSpPr>
        <p:spPr>
          <a:xfrm rot="5400000">
            <a:off x="8350900" y="2210400"/>
            <a:ext cx="921200" cy="5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96" name="Google Shape;196;g5bd129796c_1_0"/>
          <p:cNvSpPr/>
          <p:nvPr/>
        </p:nvSpPr>
        <p:spPr>
          <a:xfrm rot="5400000">
            <a:off x="5831400" y="2210400"/>
            <a:ext cx="921200" cy="5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97" name="Google Shape;197;g5bd129796c_1_0"/>
          <p:cNvSpPr/>
          <p:nvPr/>
        </p:nvSpPr>
        <p:spPr>
          <a:xfrm rot="5400000">
            <a:off x="3659867" y="2210400"/>
            <a:ext cx="921200" cy="5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98" name="Google Shape;198;g5bd129796c_1_0"/>
          <p:cNvSpPr/>
          <p:nvPr/>
        </p:nvSpPr>
        <p:spPr>
          <a:xfrm rot="5400000">
            <a:off x="1181300" y="2210400"/>
            <a:ext cx="921200" cy="5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99" name="Google Shape;199;g5bd129796c_1_0"/>
          <p:cNvSpPr txBox="1"/>
          <p:nvPr/>
        </p:nvSpPr>
        <p:spPr>
          <a:xfrm>
            <a:off x="1345100" y="1494433"/>
            <a:ext cx="7763200" cy="5520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Features</a:t>
            </a:r>
            <a:endParaRPr sz="2100" b="1"/>
          </a:p>
        </p:txBody>
      </p:sp>
      <p:sp>
        <p:nvSpPr>
          <p:cNvPr id="200" name="Google Shape;200;g5bd129796c_1_0"/>
          <p:cNvSpPr txBox="1"/>
          <p:nvPr/>
        </p:nvSpPr>
        <p:spPr>
          <a:xfrm>
            <a:off x="9621667" y="1555833"/>
            <a:ext cx="2038400" cy="552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Labels</a:t>
            </a:r>
            <a:endParaRPr sz="2100" b="1"/>
          </a:p>
        </p:txBody>
      </p:sp>
      <p:sp>
        <p:nvSpPr>
          <p:cNvPr id="201" name="Google Shape;201;g5bd129796c_1_0"/>
          <p:cNvSpPr txBox="1"/>
          <p:nvPr/>
        </p:nvSpPr>
        <p:spPr>
          <a:xfrm>
            <a:off x="486500" y="4817867"/>
            <a:ext cx="11173600" cy="43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5bd129796c_1_0"/>
          <p:cNvSpPr/>
          <p:nvPr/>
        </p:nvSpPr>
        <p:spPr>
          <a:xfrm rot="-5400000">
            <a:off x="4797967" y="5402367"/>
            <a:ext cx="732000" cy="4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5bd129796c_1_0"/>
          <p:cNvSpPr txBox="1"/>
          <p:nvPr/>
        </p:nvSpPr>
        <p:spPr>
          <a:xfrm>
            <a:off x="4324567" y="5988167"/>
            <a:ext cx="1678800" cy="55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Examples</a:t>
            </a:r>
            <a:endParaRPr sz="19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4F793-2D3F-4AE1-AC24-BC9A9EE08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</a:pPr>
            <a:r>
              <a:rPr lang="en-US" dirty="0"/>
              <a:t>Deep Learning Application</a:t>
            </a:r>
          </a:p>
          <a:p>
            <a:pPr>
              <a:buSzPct val="100000"/>
            </a:pPr>
            <a:r>
              <a:rPr lang="en-US" dirty="0"/>
              <a:t>AI, Machine Learning, Deep Learning</a:t>
            </a:r>
          </a:p>
          <a:p>
            <a:pPr>
              <a:buSzPct val="100000"/>
            </a:pPr>
            <a:r>
              <a:rPr lang="en-US" dirty="0"/>
              <a:t>Why Deep Learning</a:t>
            </a:r>
          </a:p>
          <a:p>
            <a:pPr>
              <a:buSzPct val="100000"/>
            </a:pPr>
            <a:r>
              <a:rPr lang="en-US" dirty="0"/>
              <a:t>Terminology</a:t>
            </a:r>
          </a:p>
          <a:p>
            <a:pPr>
              <a:buSzPct val="100000"/>
            </a:pPr>
            <a:r>
              <a:rPr lang="en-US" dirty="0"/>
              <a:t>Model Evaluation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663777-68FE-494C-A5CC-31376E06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54215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719F5-019E-4765-953B-BB30AAA8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Training, Validation and Test Set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52F52FB-8848-4B06-B06B-0C0950D0942A}"/>
              </a:ext>
            </a:extLst>
          </p:cNvPr>
          <p:cNvSpPr txBox="1">
            <a:spLocks/>
          </p:cNvSpPr>
          <p:nvPr/>
        </p:nvSpPr>
        <p:spPr>
          <a:xfrm>
            <a:off x="264281" y="890414"/>
            <a:ext cx="11665296" cy="549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■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🞐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buSzPct val="100000"/>
            </a:pPr>
            <a:r>
              <a:rPr lang="en-US" dirty="0"/>
              <a:t>Training set: Subset of data used for training the model</a:t>
            </a:r>
          </a:p>
          <a:p>
            <a:pPr marL="0" indent="0">
              <a:buNone/>
            </a:pPr>
            <a:endParaRPr lang="en-US" dirty="0"/>
          </a:p>
          <a:p>
            <a:pPr indent="-457200">
              <a:buSzPct val="100000"/>
            </a:pPr>
            <a:r>
              <a:rPr lang="en-US" dirty="0"/>
              <a:t>Validation set: Subset of dataset-disjoint from the training set used for validating model performance</a:t>
            </a:r>
          </a:p>
          <a:p>
            <a:pPr lvl="1" indent="-457200">
              <a:buFont typeface="Wingdings" panose="05000000000000000000" pitchFamily="2" charset="2"/>
              <a:buChar char="q"/>
            </a:pPr>
            <a:r>
              <a:rPr lang="en-US" dirty="0"/>
              <a:t>Model is fine-tuned using validation set</a:t>
            </a:r>
          </a:p>
          <a:p>
            <a:pPr lvl="1" indent="-457200">
              <a:buFont typeface="Wingdings" panose="05000000000000000000" pitchFamily="2" charset="2"/>
              <a:buChar char="q"/>
            </a:pPr>
            <a:r>
              <a:rPr lang="en-US" dirty="0"/>
              <a:t>Provides better generalization than using just train and test set</a:t>
            </a:r>
          </a:p>
          <a:p>
            <a:pPr lvl="1" indent="-457200"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buSzPct val="100000"/>
            </a:pPr>
            <a:r>
              <a:rPr lang="en-US" dirty="0"/>
              <a:t>Test set: Subset of dataset that is used to test the model after it has been validated</a:t>
            </a:r>
          </a:p>
          <a:p>
            <a:pPr lvl="1" indent="-457200">
              <a:buFont typeface="Wingdings" panose="05000000000000000000" pitchFamily="2" charset="2"/>
              <a:buChar char="q"/>
            </a:pPr>
            <a:r>
              <a:rPr lang="en-US" dirty="0"/>
              <a:t>No fine tuning should be done using test set  </a:t>
            </a:r>
          </a:p>
          <a:p>
            <a:pPr lvl="1" indent="-457200">
              <a:buFont typeface="Wingdings" panose="05000000000000000000" pitchFamily="2" charset="2"/>
              <a:buChar char="q"/>
            </a:pPr>
            <a:r>
              <a:rPr lang="en-US" dirty="0"/>
              <a:t>Ideally data should be from different source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4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bd129796c_5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400" dirty="0"/>
              <a:t>Training, Validation and Test Set</a:t>
            </a:r>
            <a:endParaRPr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F3335D-7D07-44E6-9B0D-AE39D87F5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87" y="1211799"/>
            <a:ext cx="667702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D2C49-D937-4AC9-9000-FD1BAF4F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 types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C391D52-BF83-4690-A5CC-F2E891ADB69D}"/>
              </a:ext>
            </a:extLst>
          </p:cNvPr>
          <p:cNvSpPr txBox="1">
            <a:spLocks/>
          </p:cNvSpPr>
          <p:nvPr/>
        </p:nvSpPr>
        <p:spPr>
          <a:xfrm>
            <a:off x="263352" y="1242106"/>
            <a:ext cx="11665296" cy="549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8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88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SzPct val="7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Regression vs Classification:</a:t>
            </a:r>
            <a:endParaRPr kumimoji="1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lvl="1">
              <a:spcBef>
                <a:spcPts val="1000"/>
              </a:spcBef>
              <a:buClr>
                <a:srgbClr val="5B9BD5"/>
              </a:buClr>
              <a:buSzPct val="75000"/>
            </a:pPr>
            <a:r>
              <a:rPr kumimoji="1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Regression model predicts continuous values (house price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, object location)</a:t>
            </a:r>
          </a:p>
          <a:p>
            <a:pPr lvl="1">
              <a:spcBef>
                <a:spcPts val="1000"/>
              </a:spcBef>
              <a:buClr>
                <a:srgbClr val="5B9BD5"/>
              </a:buClr>
              <a:buSzPct val="75000"/>
            </a:pPr>
            <a:r>
              <a:rPr kumimoji="1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Classification</a:t>
            </a: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 model predicts discrete values (object category, spam or non-spam)</a:t>
            </a:r>
          </a:p>
          <a:p>
            <a:pPr marL="397800" lvl="1" indent="0">
              <a:spcBef>
                <a:spcPts val="1000"/>
              </a:spcBef>
              <a:buClr>
                <a:srgbClr val="5B9BD5"/>
              </a:buClr>
              <a:buSzPct val="75000"/>
              <a:buNone/>
            </a:pPr>
            <a:endParaRPr 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/>
            </a:endParaRPr>
          </a:p>
          <a:p>
            <a:pPr marL="397800" lvl="1" indent="0">
              <a:spcBef>
                <a:spcPts val="1000"/>
              </a:spcBef>
              <a:buClr>
                <a:srgbClr val="5B9BD5"/>
              </a:buClr>
              <a:buSzPct val="75000"/>
              <a:buNone/>
            </a:pPr>
            <a:endParaRPr lang="en-US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/>
            </a:endParaRPr>
          </a:p>
          <a:p>
            <a:pPr>
              <a:buClr>
                <a:srgbClr val="5B9BD5"/>
              </a:buClr>
            </a:pPr>
            <a:r>
              <a:rPr kumimoji="1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Supervised vs Unsupervised Learning:</a:t>
            </a:r>
          </a:p>
          <a:p>
            <a:pPr lvl="1">
              <a:buClr>
                <a:srgbClr val="5B9BD5"/>
              </a:buClr>
            </a:pP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/>
              </a:rPr>
              <a:t>Supervised: Labelled data provided for training (Learn to classify digits from labels)</a:t>
            </a:r>
          </a:p>
          <a:p>
            <a:pPr lvl="1">
              <a:buClr>
                <a:srgbClr val="5B9BD5"/>
              </a:buClr>
            </a:pPr>
            <a:r>
              <a:rPr kumimoji="1" 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Unsupervised: No labelled data provided (Cluster customers based on buying habits)</a:t>
            </a:r>
          </a:p>
          <a:p>
            <a:pPr lvl="1">
              <a:buClr>
                <a:srgbClr val="5B9BD5"/>
              </a:buClr>
            </a:pPr>
            <a:endParaRPr kumimoji="1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65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bd129796c_0_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Evaluation metrics</a:t>
            </a:r>
            <a:endParaRPr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E5660B4-932F-4CAA-90E3-9428896B3558}"/>
              </a:ext>
            </a:extLst>
          </p:cNvPr>
          <p:cNvSpPr txBox="1">
            <a:spLocks/>
          </p:cNvSpPr>
          <p:nvPr/>
        </p:nvSpPr>
        <p:spPr>
          <a:xfrm>
            <a:off x="264281" y="890414"/>
            <a:ext cx="11665296" cy="549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■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2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🞐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ct val="100000"/>
            </a:pPr>
            <a:r>
              <a:rPr lang="en-US" dirty="0"/>
              <a:t>Accuracy </a:t>
            </a:r>
          </a:p>
          <a:p>
            <a:pPr>
              <a:buSzPct val="100000"/>
            </a:pPr>
            <a:r>
              <a:rPr lang="en-US" dirty="0"/>
              <a:t>Precision and Recall</a:t>
            </a:r>
          </a:p>
          <a:p>
            <a:pPr>
              <a:buSzPct val="100000"/>
            </a:pPr>
            <a:r>
              <a:rPr lang="en-US" dirty="0"/>
              <a:t>F1 Score </a:t>
            </a:r>
          </a:p>
          <a:p>
            <a:pPr>
              <a:buSzPct val="100000"/>
            </a:pPr>
            <a:r>
              <a:rPr lang="en-US" dirty="0"/>
              <a:t>Confusion Matrix</a:t>
            </a:r>
          </a:p>
          <a:p>
            <a:pPr>
              <a:buSzPct val="100000"/>
            </a:pPr>
            <a:r>
              <a:rPr lang="en-US" dirty="0"/>
              <a:t>ROC and AUC curve</a:t>
            </a:r>
          </a:p>
          <a:p>
            <a:pPr>
              <a:buSzPct val="100000"/>
            </a:pPr>
            <a:r>
              <a:rPr lang="en-US" dirty="0"/>
              <a:t>Cross validation</a:t>
            </a:r>
          </a:p>
          <a:p>
            <a:pPr marL="952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Google Shape;222;g5bd129796c_0_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64281" y="890414"/>
                <a:ext cx="6516347" cy="5490914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28600" lvl="0" indent="-228600" algn="l" rtl="0">
                  <a:spcBef>
                    <a:spcPts val="0"/>
                  </a:spcBef>
                  <a:spcAft>
                    <a:spcPts val="0"/>
                  </a:spcAft>
                  <a:buSzPct val="100000"/>
                  <a:buChar char="■"/>
                </a:pPr>
                <a:endParaRPr lang="en-US" sz="2800" dirty="0"/>
              </a:p>
              <a:p>
                <a:pPr indent="-457200">
                  <a:spcBef>
                    <a:spcPts val="0"/>
                  </a:spcBef>
                  <a:buSzPct val="100000"/>
                </a:pPr>
                <a:r>
                  <a:rPr lang="en-US" sz="2800" dirty="0"/>
                  <a:t>A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table summarizing a classification model’s performance </a:t>
                </a:r>
              </a:p>
              <a:p>
                <a:pPr indent="-457200">
                  <a:spcBef>
                    <a:spcPts val="0"/>
                  </a:spcBef>
                  <a:buSzPct val="100000"/>
                </a:pPr>
                <a:r>
                  <a:rPr lang="en-US" sz="2800" dirty="0"/>
                  <a:t>True positive: Positive instances that were correctly </a:t>
                </a:r>
                <a:r>
                  <a:rPr lang="en-US" dirty="0"/>
                  <a:t>classified</a:t>
                </a:r>
                <a:endParaRPr lang="en-US" sz="2800" dirty="0"/>
              </a:p>
              <a:p>
                <a:pPr indent="-457200">
                  <a:buSzPct val="100000"/>
                </a:pPr>
                <a:r>
                  <a:rPr lang="en-US" sz="2800" dirty="0"/>
                  <a:t>True negative: Negative instances that were correctly identified</a:t>
                </a:r>
              </a:p>
              <a:p>
                <a:pPr indent="-457200">
                  <a:buSzPct val="100000"/>
                </a:pPr>
                <a:r>
                  <a:rPr lang="en-US" sz="2800" dirty="0"/>
                  <a:t>False positive: Negative instances that were identified as positive</a:t>
                </a:r>
              </a:p>
              <a:p>
                <a:pPr indent="-457200">
                  <a:buSzPct val="100000"/>
                </a:pPr>
                <a:r>
                  <a:rPr lang="en-US" sz="2800" dirty="0"/>
                  <a:t>False negative: Positive instances that were identified as negative</a:t>
                </a: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ct val="1000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22" name="Google Shape;222;g5bd129796c_0_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4281" y="890414"/>
                <a:ext cx="6516347" cy="5490914"/>
              </a:xfrm>
              <a:prstGeom prst="rect">
                <a:avLst/>
              </a:prstGeom>
              <a:blipFill>
                <a:blip r:embed="rId3"/>
                <a:stretch>
                  <a:fillRect l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Google Shape;221;g5bd129796c_0_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Confusion Matrix</a:t>
            </a:r>
            <a:endParaRPr dirty="0"/>
          </a:p>
        </p:txBody>
      </p:sp>
      <p:pic>
        <p:nvPicPr>
          <p:cNvPr id="223" name="Google Shape;223;g5bd129796c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155" y="981012"/>
            <a:ext cx="5258350" cy="4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bd129796c_0_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5bd129796c_0_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</a:t>
            </a:r>
            <a:endParaRPr/>
          </a:p>
        </p:txBody>
      </p:sp>
      <p:pic>
        <p:nvPicPr>
          <p:cNvPr id="232" name="Google Shape;232;g5bd129796c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924" y="2828649"/>
            <a:ext cx="70770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5bd129796c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199" y="3861574"/>
            <a:ext cx="68008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1;g5bd129796c_0_40">
            <a:extLst>
              <a:ext uri="{FF2B5EF4-FFF2-40B4-BE49-F238E27FC236}">
                <a16:creationId xmlns:a16="http://schemas.microsoft.com/office/drawing/2014/main" id="{DCE3BA61-2B05-4AC4-BD34-A251616BFC3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236" y="1884869"/>
            <a:ext cx="74104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d129796c_0_17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57200">
              <a:spcBef>
                <a:spcPts val="0"/>
              </a:spcBef>
              <a:buSzPct val="100000"/>
            </a:pPr>
            <a:r>
              <a:rPr lang="en-US" dirty="0"/>
              <a:t>ROC(Receiver operating characteristic</a:t>
            </a:r>
            <a:r>
              <a:rPr lang="en-US" sz="2800" dirty="0"/>
              <a:t>) curve: Plot of true positive rate vs false positive rate as different classification thresholds </a:t>
            </a:r>
          </a:p>
          <a:p>
            <a:pPr indent="-457200">
              <a:spcBef>
                <a:spcPts val="0"/>
              </a:spcBef>
              <a:buSzPct val="100000"/>
            </a:pPr>
            <a:r>
              <a:rPr lang="en-US" sz="2800" dirty="0"/>
              <a:t>AUC: Area under ROC curve, higher is better</a:t>
            </a:r>
            <a:endParaRPr dirty="0"/>
          </a:p>
        </p:txBody>
      </p:sp>
      <p:sp>
        <p:nvSpPr>
          <p:cNvPr id="238" name="Google Shape;238;g5bd129796c_0_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ROC and AUC</a:t>
            </a:r>
            <a:endParaRPr/>
          </a:p>
        </p:txBody>
      </p:sp>
      <p:pic>
        <p:nvPicPr>
          <p:cNvPr id="240" name="Google Shape;240;g5bd129796c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385" y="2462875"/>
            <a:ext cx="4595175" cy="33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5bd129796c_0_174"/>
          <p:cNvSpPr txBox="1"/>
          <p:nvPr/>
        </p:nvSpPr>
        <p:spPr>
          <a:xfrm>
            <a:off x="3698191" y="5720836"/>
            <a:ext cx="40500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Fig : ROC AUC curve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bd129796c_0_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Workflow of a Deep Learning model</a:t>
            </a:r>
            <a:endParaRPr/>
          </a:p>
        </p:txBody>
      </p:sp>
      <p:pic>
        <p:nvPicPr>
          <p:cNvPr id="248" name="Google Shape;248;g5bd129796c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326" y="908720"/>
            <a:ext cx="5054150" cy="5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4711C-F2EA-4429-8DA7-256A6CC90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Prepare some example tasks which cannot be done without machine learning with reasonable resource?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BEC76D-2235-4013-9B85-DF1741A7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241265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 txBox="1">
            <a:spLocks noGrp="1"/>
          </p:cNvSpPr>
          <p:nvPr>
            <p:ph idx="1"/>
          </p:nvPr>
        </p:nvSpPr>
        <p:spPr>
          <a:xfrm>
            <a:off x="264281" y="890414"/>
            <a:ext cx="11665296" cy="549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952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9600" dirty="0"/>
              <a:t>Thank You</a:t>
            </a:r>
            <a:endParaRPr sz="9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cba77d2a_0_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DL in Practice: Machine Translation</a:t>
            </a:r>
            <a:endParaRPr dirty="0"/>
          </a:p>
        </p:txBody>
      </p:sp>
      <p:pic>
        <p:nvPicPr>
          <p:cNvPr id="73" name="Google Shape;73;g5bcba77d2a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25" y="1076325"/>
            <a:ext cx="9972675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5bcba77d2a_0_12"/>
          <p:cNvSpPr txBox="1"/>
          <p:nvPr/>
        </p:nvSpPr>
        <p:spPr>
          <a:xfrm>
            <a:off x="2294225" y="5781675"/>
            <a:ext cx="6858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Machine Translate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300"/>
            </a:pPr>
            <a:r>
              <a:rPr lang="en-US" dirty="0"/>
              <a:t>DL in Practice: Natural Language Processing</a:t>
            </a:r>
            <a:endParaRPr dirty="0"/>
          </a:p>
        </p:txBody>
      </p:sp>
      <p:pic>
        <p:nvPicPr>
          <p:cNvPr id="81" name="Google Shape;8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50" y="1050675"/>
            <a:ext cx="8181575" cy="44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/>
          <p:nvPr/>
        </p:nvSpPr>
        <p:spPr>
          <a:xfrm>
            <a:off x="2996925" y="5807325"/>
            <a:ext cx="584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Natural Language Processing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bcba77d2a_0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DL in Practice: Self Driving Car</a:t>
            </a:r>
            <a:endParaRPr dirty="0"/>
          </a:p>
        </p:txBody>
      </p:sp>
      <p:pic>
        <p:nvPicPr>
          <p:cNvPr id="89" name="Google Shape;89;g5bcba77d2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950" y="1295925"/>
            <a:ext cx="7248925" cy="40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5bcba77d2a_0_5"/>
          <p:cNvSpPr txBox="1"/>
          <p:nvPr/>
        </p:nvSpPr>
        <p:spPr>
          <a:xfrm>
            <a:off x="3695600" y="5681300"/>
            <a:ext cx="52584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Self Driving Car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cba77d2a_0_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DL in Practice: Voice search and voice activated assistant </a:t>
            </a:r>
            <a:endParaRPr dirty="0"/>
          </a:p>
        </p:txBody>
      </p:sp>
      <p:pic>
        <p:nvPicPr>
          <p:cNvPr id="97" name="Google Shape;97;g5bcba77d2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525" y="908850"/>
            <a:ext cx="9013050" cy="450651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5bcba77d2a_0_19"/>
          <p:cNvSpPr txBox="1"/>
          <p:nvPr/>
        </p:nvSpPr>
        <p:spPr>
          <a:xfrm>
            <a:off x="3180800" y="5754825"/>
            <a:ext cx="54975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Alexa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cba77d2a_0_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DL in Practice: Face Recognition</a:t>
            </a:r>
            <a:endParaRPr dirty="0"/>
          </a:p>
        </p:txBody>
      </p:sp>
      <p:pic>
        <p:nvPicPr>
          <p:cNvPr id="105" name="Google Shape;105;g5bcba77d2a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875" y="908850"/>
            <a:ext cx="8740551" cy="47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5bcba77d2a_0_27"/>
          <p:cNvSpPr txBox="1"/>
          <p:nvPr/>
        </p:nvSpPr>
        <p:spPr>
          <a:xfrm>
            <a:off x="2224700" y="5765275"/>
            <a:ext cx="72258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Facebook Facial Recognition System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bcba77d2a_0_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DL in Practice: Learning to Play Go</a:t>
            </a:r>
            <a:endParaRPr dirty="0"/>
          </a:p>
        </p:txBody>
      </p:sp>
      <p:pic>
        <p:nvPicPr>
          <p:cNvPr id="113" name="Google Shape;113;g5bcba77d2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763" y="890425"/>
            <a:ext cx="8992224" cy="46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5bcba77d2a_0_36"/>
          <p:cNvSpPr txBox="1"/>
          <p:nvPr/>
        </p:nvSpPr>
        <p:spPr>
          <a:xfrm>
            <a:off x="2592425" y="5791600"/>
            <a:ext cx="66006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AlphaGo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D9076-DDDF-4E33-89A3-6EBED582D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</a:pPr>
            <a:r>
              <a:rPr lang="en-US" dirty="0"/>
              <a:t>Artificial Intelligence: The theory and development of computer systems able to perform tasks normally requiring human intelligence, such as visual perception, speech recognition, decision-making, and translation between languages.</a:t>
            </a:r>
          </a:p>
          <a:p>
            <a:pPr>
              <a:buSzPct val="100000"/>
            </a:pPr>
            <a:r>
              <a:rPr lang="en-US" dirty="0"/>
              <a:t>Machine Learning: Machine Learning is a field of study that gives computers the ability to learn without being explicitly programmed.</a:t>
            </a:r>
          </a:p>
          <a:p>
            <a:pPr>
              <a:buSzPct val="100000"/>
            </a:pPr>
            <a:r>
              <a:rPr lang="en-US" dirty="0"/>
              <a:t>Deep Learning: Class of machine learning algorithms that use multiple layers to progressively extract higher level features from raw input.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690699-8E1B-42CE-A1EF-1F107482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Intelligence, Machine Learning &amp; Deep Learning </a:t>
            </a:r>
          </a:p>
        </p:txBody>
      </p:sp>
    </p:spTree>
    <p:extLst>
      <p:ext uri="{BB962C8B-B14F-4D97-AF65-F5344CB8AC3E}">
        <p14:creationId xmlns:p14="http://schemas.microsoft.com/office/powerpoint/2010/main" val="2813916273"/>
      </p:ext>
    </p:extLst>
  </p:cSld>
  <p:clrMapOvr>
    <a:masterClrMapping/>
  </p:clrMapOvr>
</p:sld>
</file>

<file path=ppt/theme/theme1.xml><?xml version="1.0" encoding="utf-8"?>
<a:theme xmlns:a="http://schemas.openxmlformats.org/drawingml/2006/main" name="5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654</Words>
  <Application>Microsoft Office PowerPoint</Application>
  <PresentationFormat>Widescreen</PresentationFormat>
  <Paragraphs>110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Noto Sans Symbols</vt:lpstr>
      <vt:lpstr>Open Sans</vt:lpstr>
      <vt:lpstr>Wingdings</vt:lpstr>
      <vt:lpstr>5_Custom Design</vt:lpstr>
      <vt:lpstr>18_Custom Design</vt:lpstr>
      <vt:lpstr>Deep Learning Training </vt:lpstr>
      <vt:lpstr>Content</vt:lpstr>
      <vt:lpstr>DL in Practice: Machine Translation</vt:lpstr>
      <vt:lpstr>DL in Practice: Natural Language Processing</vt:lpstr>
      <vt:lpstr>DL in Practice: Self Driving Car</vt:lpstr>
      <vt:lpstr>DL in Practice: Voice search and voice activated assistant </vt:lpstr>
      <vt:lpstr>DL in Practice: Face Recognition</vt:lpstr>
      <vt:lpstr>DL in Practice: Learning to Play Go</vt:lpstr>
      <vt:lpstr>Artificial Intelligence, Machine Learning &amp; Deep Learning </vt:lpstr>
      <vt:lpstr>AI vs ML vs DL</vt:lpstr>
      <vt:lpstr>Why Deep Learning</vt:lpstr>
      <vt:lpstr>Representation Learning</vt:lpstr>
      <vt:lpstr>Hierarchical Feature Representation </vt:lpstr>
      <vt:lpstr>No need of Domain expertise</vt:lpstr>
      <vt:lpstr>Increasing amount of data</vt:lpstr>
      <vt:lpstr>Increasing amount of data</vt:lpstr>
      <vt:lpstr>Increased Computational Power</vt:lpstr>
      <vt:lpstr>Terminology</vt:lpstr>
      <vt:lpstr>Dataset and Label</vt:lpstr>
      <vt:lpstr>Training, Validation and Test Set</vt:lpstr>
      <vt:lpstr>Training, Validation and Test Set</vt:lpstr>
      <vt:lpstr>ML model types</vt:lpstr>
      <vt:lpstr>Model Evaluation metrics</vt:lpstr>
      <vt:lpstr>Confusion Matrix</vt:lpstr>
      <vt:lpstr>Evaluation metric</vt:lpstr>
      <vt:lpstr>ROC and AUC</vt:lpstr>
      <vt:lpstr>Workflow of a Deep Learning model</vt:lpstr>
      <vt:lpstr>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Translation</dc:title>
  <dc:creator>BJIT LTD</dc:creator>
  <cp:lastModifiedBy>BJIT LTD</cp:lastModifiedBy>
  <cp:revision>27</cp:revision>
  <dcterms:created xsi:type="dcterms:W3CDTF">2019-06-10T06:32:45Z</dcterms:created>
  <dcterms:modified xsi:type="dcterms:W3CDTF">2019-06-14T10:02:38Z</dcterms:modified>
</cp:coreProperties>
</file>